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2.gif" ContentType="image/gif"/>
  <Override PartName="/ppt/media/image9.jpeg" ContentType="image/jpeg"/>
  <Override PartName="/ppt/media/image11.png" ContentType="image/png"/>
  <Override PartName="/ppt/media/image7.jpeg" ContentType="image/jpeg"/>
  <Override PartName="/ppt/media/image15.gif" ContentType="image/gif"/>
  <Override PartName="/ppt/media/image20.png" ContentType="image/png"/>
  <Override PartName="/ppt/media/image6.png" ContentType="image/png"/>
  <Override PartName="/ppt/media/image3.gif" ContentType="image/gif"/>
  <Override PartName="/ppt/media/image21.png" ContentType="image/png"/>
  <Override PartName="/ppt/media/image19.png" ContentType="image/png"/>
  <Override PartName="/ppt/media/image18.jpeg" ContentType="image/jpeg"/>
  <Override PartName="/ppt/media/image17.png" ContentType="image/png"/>
  <Override PartName="/ppt/media/image16.jpeg" ContentType="image/jpeg"/>
  <Override PartName="/ppt/media/image14.png" ContentType="image/png"/>
  <Override PartName="/ppt/media/image5.png" ContentType="image/png"/>
  <Override PartName="/ppt/media/image10.png" ContentType="image/png"/>
  <Override PartName="/ppt/media/image2.jpeg" ContentType="image/jpeg"/>
  <Override PartName="/ppt/media/image1.jpeg" ContentType="image/jpeg"/>
  <Override PartName="/ppt/media/image4.gif" ContentType="image/gif"/>
  <Override PartName="/ppt/media/image8.png" ContentType="image/png"/>
  <Override PartName="/ppt/media/image13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77450" cy="75628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gif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gif>
</file>

<file path=ppt/media/image4.gif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3640" y="456444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088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012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624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364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012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624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03640" y="2273400"/>
            <a:ext cx="9068760" cy="4385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906876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03640" y="805320"/>
            <a:ext cx="9068760" cy="5853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3640" y="2273400"/>
            <a:ext cx="9068760" cy="43858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5088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03640" y="456444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515088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357012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636240" y="227340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50364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357012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6636240" y="4564440"/>
            <a:ext cx="29199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906876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3640" y="805320"/>
            <a:ext cx="9068760" cy="5853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Source Sans Pro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0880" y="456444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0880" y="2273400"/>
            <a:ext cx="442548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3640" y="4564440"/>
            <a:ext cx="9068760" cy="20919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6760" cy="7571880"/>
          </a:xfrm>
          <a:prstGeom prst="rect">
            <a:avLst/>
          </a:prstGeom>
          <a:ln w="2160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476160" y="4283280"/>
            <a:ext cx="5641200" cy="1354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4400" spc="-1" strike="noStrike">
                <a:solidFill>
                  <a:srgbClr val="ffffff"/>
                </a:solidFill>
                <a:latin typeface="Source Sans Pro"/>
              </a:rPr>
              <a:t>Click to </a:t>
            </a:r>
            <a:r>
              <a:rPr b="0" lang="en-US" sz="4400" spc="-1" strike="noStrike">
                <a:solidFill>
                  <a:srgbClr val="ffffff"/>
                </a:solidFill>
                <a:latin typeface="Source Sans Pro"/>
              </a:rPr>
              <a:t>edit the </a:t>
            </a:r>
            <a:r>
              <a:rPr b="0" lang="en-US" sz="4400" spc="-1" strike="noStrike">
                <a:solidFill>
                  <a:srgbClr val="ffffff"/>
                </a:solidFill>
                <a:latin typeface="Source Sans Pro"/>
              </a:rPr>
              <a:t>title </a:t>
            </a:r>
            <a:r>
              <a:rPr b="0" lang="en-US" sz="4400" spc="-1" strike="noStrike">
                <a:solidFill>
                  <a:srgbClr val="ffffff"/>
                </a:solidFill>
                <a:latin typeface="Source Sans Pro"/>
              </a:rPr>
              <a:t>text </a:t>
            </a:r>
            <a:r>
              <a:rPr b="0" lang="en-US" sz="4400" spc="-1" strike="noStrike">
                <a:solidFill>
                  <a:srgbClr val="ffffff"/>
                </a:solidFill>
                <a:latin typeface="Source Sans Pro"/>
              </a:rPr>
              <a:t>format</a:t>
            </a:r>
            <a:endParaRPr b="0" lang="en-US" sz="4400" spc="-1" strike="noStrike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288360" y="6996960"/>
            <a:ext cx="167724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Century Gothic"/>
              </a:rPr>
              <a:t>&lt;date/time&gt;</a:t>
            </a:r>
            <a:endParaRPr b="0" lang="en-US" sz="1400" spc="-1" strike="noStrike">
              <a:latin typeface="Century Gothic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3946680" y="6996960"/>
            <a:ext cx="20224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Century Gothic"/>
              </a:rPr>
              <a:t>&lt;footer&gt;</a:t>
            </a:r>
            <a:endParaRPr b="0" lang="en-US" sz="1400" spc="-1" strike="noStrike">
              <a:latin typeface="Century Gothic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7950240" y="6996960"/>
            <a:ext cx="180252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55174F68-2426-4C43-AFCB-41451B2D3933}" type="slidenum">
              <a:rPr b="0" lang="en-US" sz="1400" spc="-1" strike="noStrike">
                <a:latin typeface="Century Gothic"/>
              </a:rPr>
              <a:t>&lt;number&gt;</a:t>
            </a:fld>
            <a:endParaRPr b="0" lang="en-US" sz="1400" spc="-1" strike="noStrike">
              <a:latin typeface="Century Gothic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503640" y="1769400"/>
            <a:ext cx="906876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2"/>
          <a:stretch/>
        </p:blipFill>
        <p:spPr>
          <a:xfrm>
            <a:off x="0" y="0"/>
            <a:ext cx="10076760" cy="7562160"/>
          </a:xfrm>
          <a:prstGeom prst="rect">
            <a:avLst/>
          </a:prstGeom>
          <a:ln w="21600">
            <a:noFill/>
          </a:ln>
        </p:spPr>
      </p:pic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3640" y="805320"/>
            <a:ext cx="9068760" cy="12625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Click to </a:t>
            </a:r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edit the </a:t>
            </a:r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title text </a:t>
            </a:r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format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3640" y="2273400"/>
            <a:ext cx="9068760" cy="4385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latin typeface="Source Sans Pro"/>
              </a:rPr>
              <a:t>Click to edit the outline text format</a:t>
            </a:r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Second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2" marL="1296000" indent="-288000">
              <a:spcAft>
                <a:spcPts val="85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Third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3" marL="1728000" indent="-216000">
              <a:spcAft>
                <a:spcPts val="56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Fourth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4" marL="2160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Fifth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5" marL="2592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Sixth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6" marL="3024000" indent="-216000"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111111"/>
                </a:solidFill>
                <a:latin typeface="Source Sans Pro"/>
              </a:rPr>
              <a:t>Seventh Outline Level</a:t>
            </a: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/>
          </p:nvPr>
        </p:nvSpPr>
        <p:spPr>
          <a:xfrm>
            <a:off x="288000" y="6996960"/>
            <a:ext cx="167724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Century Gothic"/>
              </a:rPr>
              <a:t>&lt;date/time&gt;</a:t>
            </a:r>
            <a:endParaRPr b="0" lang="en-US" sz="1400" spc="-1" strike="noStrike">
              <a:latin typeface="Century Gothic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/>
          </p:nvPr>
        </p:nvSpPr>
        <p:spPr>
          <a:xfrm>
            <a:off x="3946320" y="6996960"/>
            <a:ext cx="202248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Century Gothic"/>
              </a:rPr>
              <a:t>&lt;footer&gt;</a:t>
            </a:r>
            <a:endParaRPr b="0" lang="en-US" sz="1400" spc="-1" strike="noStrike">
              <a:latin typeface="Century Gothic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sldNum"/>
          </p:nvPr>
        </p:nvSpPr>
        <p:spPr>
          <a:xfrm>
            <a:off x="7949880" y="6996960"/>
            <a:ext cx="1802520" cy="521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59C2F9CD-A2E2-47BA-8108-A2C19B0F662F}" type="slidenum">
              <a:rPr b="0" lang="en-US" sz="1400" spc="-1" strike="noStrike">
                <a:latin typeface="Century Gothic"/>
              </a:rPr>
              <a:t>&lt;number&gt;</a:t>
            </a:fld>
            <a:endParaRPr b="0" lang="en-US" sz="1400" spc="-1" strike="noStrike"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://dlib.net/face_landmark_detection.py.html" TargetMode="External"/><Relationship Id="rId2" Type="http://schemas.openxmlformats.org/officeDocument/2006/relationships/image" Target="../media/image16.jpe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docs.blender.org/" TargetMode="External"/><Relationship Id="rId2" Type="http://schemas.openxmlformats.org/officeDocument/2006/relationships/hyperlink" Target="https://blender.stackexchange.com/" TargetMode="External"/><Relationship Id="rId3" Type="http://schemas.openxmlformats.org/officeDocument/2006/relationships/hyperlink" Target="https://blenderartists.org/" TargetMode="External"/><Relationship Id="rId4" Type="http://schemas.openxmlformats.org/officeDocument/2006/relationships/hyperlink" Target="https://www.learnopencv.com/face-detection-opencv-dlib-and-deep-learning-c-python/" TargetMode="External"/><Relationship Id="rId5" Type="http://schemas.openxmlformats.org/officeDocument/2006/relationships/hyperlink" Target="https://towardsdatascience.com/facial-mapping-landmarks-with-dlib-python-160abcf7d672" TargetMode="External"/><Relationship Id="rId6" Type="http://schemas.openxmlformats.org/officeDocument/2006/relationships/hyperlink" Target="https://www.semanticscholar.org/paper/Facial-feature-point-detection%3A-A-comprehensive-Wang-Gao/fcecaa3eed9574028bb3887a0eaa6a8b5a30bd9d" TargetMode="External"/><Relationship Id="rId7" Type="http://schemas.openxmlformats.org/officeDocument/2006/relationships/hyperlink" Target="https://www.learnopencv.com/head-pose-estimation-using-opencv-and-dlib/" TargetMode="External"/><Relationship Id="rId8" Type="http://schemas.openxmlformats.org/officeDocument/2006/relationships/hyperlink" Target="https://blender.stackexchange.com/questions/105094/get-a-full-numeric-z-depth-from-a-rendered-image" TargetMode="External"/><Relationship Id="rId9" Type="http://schemas.openxmlformats.org/officeDocument/2006/relationships/hyperlink" Target="https://blender.stackexchange.com/questions/105094/get-a-full-numeric-z-depth-from-a-rendered-image" TargetMode="External"/><Relationship Id="rId10" Type="http://schemas.openxmlformats.org/officeDocument/2006/relationships/hyperlink" Target="https://www.reddit.com/r/computervision/comments/b3kitd/computing_3d_position_from_depth_map_and/" TargetMode="External"/><Relationship Id="rId11" Type="http://schemas.openxmlformats.org/officeDocument/2006/relationships/hyperlink" Target="https://docs.blender.org/api/blender_python_api_2_78_release/bpy.types.Object.html" TargetMode="External"/><Relationship Id="rId12" Type="http://schemas.openxmlformats.org/officeDocument/2006/relationships/hyperlink" Target="https://blender.stackexchange.com/questions/115285/how-to-do-a-ray-cast-from-camera-originposition-to-object-in-scene-in-such-a-w" TargetMode="External"/><Relationship Id="rId1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github.com/facebookresearch/pytorch3d" TargetMode="External"/><Relationship Id="rId2" Type="http://schemas.openxmlformats.org/officeDocument/2006/relationships/hyperlink" Target="https://pytorch3d.org/" TargetMode="External"/><Relationship Id="rId3" Type="http://schemas.openxmlformats.org/officeDocument/2006/relationships/hyperlink" Target="https://github.com/facebookresearch/pytorch3d/issues/258" TargetMode="External"/><Relationship Id="rId4" Type="http://schemas.openxmlformats.org/officeDocument/2006/relationships/hyperlink" Target="https://pytorch3d.org/tutorials/" TargetMode="External"/><Relationship Id="rId5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3D_modeling" TargetMode="External"/><Relationship Id="rId2" Type="http://schemas.openxmlformats.org/officeDocument/2006/relationships/image" Target="../media/image3.gif"/><Relationship Id="rId3" Type="http://schemas.openxmlformats.org/officeDocument/2006/relationships/image" Target="../media/image4.gif"/><Relationship Id="rId4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www.blender.org/" TargetMode="External"/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5" Type="http://schemas.openxmlformats.org/officeDocument/2006/relationships/image" Target="../media/image8.png"/><Relationship Id="rId6" Type="http://schemas.openxmlformats.org/officeDocument/2006/relationships/image" Target="../media/image9.jpeg"/><Relationship Id="rId7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gif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gif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2513520" y="4283280"/>
            <a:ext cx="6603840" cy="13546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solidFill>
                  <a:srgbClr val="ffffff"/>
                </a:solidFill>
                <a:latin typeface="Source Sans Pro"/>
              </a:rPr>
              <a:t>Human 3D face annotation</a:t>
            </a:r>
            <a:endParaRPr b="0" lang="en-US" sz="3600" spc="-1" strike="noStrike">
              <a:solidFill>
                <a:srgbClr val="ffffff"/>
              </a:solidFill>
              <a:latin typeface="Source Sans Pro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2513520" y="5263920"/>
            <a:ext cx="6170040" cy="16243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2200" spc="-1" strike="noStrike">
                <a:solidFill>
                  <a:srgbClr val="ffffff"/>
                </a:solidFill>
                <a:latin typeface="Source Sans Pro"/>
              </a:rPr>
              <a:t>Rohit Kumar supervised by Dr.Nils Hasler</a:t>
            </a:r>
            <a:endParaRPr b="0" lang="en-US" sz="2200" spc="-1" strike="noStrike">
              <a:solidFill>
                <a:srgbClr val="ffffff"/>
              </a:solidFill>
              <a:latin typeface="Source Sans Pro"/>
            </a:endParaRPr>
          </a:p>
          <a:p>
            <a:endParaRPr b="0" lang="en-US" sz="2200" spc="-1" strike="noStrike">
              <a:solidFill>
                <a:srgbClr val="ffffff"/>
              </a:solidFill>
              <a:latin typeface="Source Sans Pro"/>
            </a:endParaRPr>
          </a:p>
          <a:p>
            <a:r>
              <a:rPr b="0" lang="en-US" sz="2200" spc="-1" strike="noStrike">
                <a:solidFill>
                  <a:srgbClr val="ffffff"/>
                </a:solidFill>
                <a:latin typeface="Source Sans Pro"/>
              </a:rPr>
              <a:t>A work for The Captury, Saarland, Germany</a:t>
            </a:r>
            <a:endParaRPr b="0" lang="en-US" sz="2200" spc="-1" strike="noStrike">
              <a:solidFill>
                <a:srgbClr val="ffffff"/>
              </a:solidFill>
              <a:latin typeface="Source Sans Pro"/>
            </a:endParaRPr>
          </a:p>
          <a:p>
            <a:endParaRPr b="0" lang="en-US" sz="2200" spc="-1" strike="noStrike">
              <a:solidFill>
                <a:srgbClr val="ffffff"/>
              </a:solidFill>
              <a:latin typeface="Source Sans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Step 3: Annotate the face landmarks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2057400"/>
            <a:ext cx="4572000" cy="120636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Annotate the central face with 68 points landmarks detector implemented in Dlib 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1"/>
              </a:rPr>
              <a:t>here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Those 68 have correspondances to eyes, nose, lips, etc. as shown in image.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2"/>
          <a:stretch/>
        </p:blipFill>
        <p:spPr>
          <a:xfrm>
            <a:off x="5520600" y="2057400"/>
            <a:ext cx="4537800" cy="3657600"/>
          </a:xfrm>
          <a:prstGeom prst="rect">
            <a:avLst/>
          </a:prstGeom>
          <a:ln w="21600">
            <a:noFill/>
          </a:ln>
        </p:spPr>
      </p:pic>
      <p:pic>
        <p:nvPicPr>
          <p:cNvPr id="135" name="" descr=""/>
          <p:cNvPicPr/>
          <p:nvPr/>
        </p:nvPicPr>
        <p:blipFill>
          <a:blip r:embed="rId3"/>
          <a:srcRect l="34457" t="3706" r="40921" b="61270"/>
          <a:stretch/>
        </p:blipFill>
        <p:spPr>
          <a:xfrm>
            <a:off x="0" y="3429000"/>
            <a:ext cx="4514760" cy="3611520"/>
          </a:xfrm>
          <a:prstGeom prst="rect">
            <a:avLst/>
          </a:prstGeom>
          <a:ln w="21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Back-project to 3D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37" name="TextShape 2"/>
          <p:cNvSpPr txBox="1"/>
          <p:nvPr/>
        </p:nvSpPr>
        <p:spPr>
          <a:xfrm>
            <a:off x="457200" y="2057400"/>
            <a:ext cx="4572000" cy="182880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endParaRPr b="0" lang="en-US" sz="18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1200" spc="-1" strike="noStrike" u="sng">
                <a:solidFill>
                  <a:srgbClr val="111111"/>
                </a:solidFill>
                <a:uFillTx/>
                <a:latin typeface="aakar"/>
              </a:rPr>
              <a:t>Multi-View geometry Method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We need to project the landmarks we got to the 3D mesh.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One way to think over it is by multi-view geometry.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However reconstructing by this method will have noise.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</p:txBody>
      </p:sp>
      <p:pic>
        <p:nvPicPr>
          <p:cNvPr id="138" name="" descr=""/>
          <p:cNvPicPr/>
          <p:nvPr/>
        </p:nvPicPr>
        <p:blipFill>
          <a:blip r:embed="rId2"/>
          <a:srcRect l="15879" t="17983" r="54805" b="46040"/>
          <a:stretch/>
        </p:blipFill>
        <p:spPr>
          <a:xfrm>
            <a:off x="6629400" y="1371600"/>
            <a:ext cx="3428640" cy="2285640"/>
          </a:xfrm>
          <a:prstGeom prst="rect">
            <a:avLst/>
          </a:prstGeom>
          <a:ln w="21600">
            <a:noFill/>
          </a:ln>
        </p:spPr>
      </p:pic>
      <p:pic>
        <p:nvPicPr>
          <p:cNvPr id="139" name="" descr=""/>
          <p:cNvPicPr/>
          <p:nvPr/>
        </p:nvPicPr>
        <p:blipFill>
          <a:blip r:embed="rId3"/>
          <a:srcRect l="19175" t="9465" r="20205" b="14749"/>
          <a:stretch/>
        </p:blipFill>
        <p:spPr>
          <a:xfrm>
            <a:off x="5029200" y="2057760"/>
            <a:ext cx="1371240" cy="1828440"/>
          </a:xfrm>
          <a:prstGeom prst="rect">
            <a:avLst/>
          </a:prstGeom>
          <a:ln w="21600">
            <a:noFill/>
          </a:ln>
        </p:spPr>
      </p:pic>
      <p:pic>
        <p:nvPicPr>
          <p:cNvPr id="140" name="" descr=""/>
          <p:cNvPicPr/>
          <p:nvPr/>
        </p:nvPicPr>
        <p:blipFill>
          <a:blip r:embed="rId4"/>
          <a:srcRect l="0" t="0" r="22225" b="0"/>
          <a:stretch/>
        </p:blipFill>
        <p:spPr>
          <a:xfrm>
            <a:off x="4572000" y="4758480"/>
            <a:ext cx="1599840" cy="1642320"/>
          </a:xfrm>
          <a:prstGeom prst="rect">
            <a:avLst/>
          </a:prstGeom>
          <a:ln w="21600">
            <a:noFill/>
          </a:ln>
        </p:spPr>
      </p:pic>
      <p:sp>
        <p:nvSpPr>
          <p:cNvPr id="141" name="TextShape 3"/>
          <p:cNvSpPr txBox="1"/>
          <p:nvPr/>
        </p:nvSpPr>
        <p:spPr>
          <a:xfrm>
            <a:off x="457200" y="4800600"/>
            <a:ext cx="4114800" cy="1600200"/>
          </a:xfrm>
          <a:prstGeom prst="rect">
            <a:avLst/>
          </a:prstGeom>
          <a:noFill/>
          <a:ln w="21600">
            <a:noFill/>
          </a:ln>
        </p:spPr>
        <p:txBody>
          <a:bodyPr lIns="90000" rIns="90000" tIns="45000" bIns="45000">
            <a:noAutofit/>
          </a:bodyPr>
          <a:p>
            <a:endParaRPr b="0" lang="en-US" sz="18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1200" spc="-1" strike="noStrike" u="sng">
                <a:uFillTx/>
                <a:latin typeface="aakar"/>
              </a:rPr>
              <a:t>Blender Ray-Cast Method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akar"/>
              </a:rPr>
              <a:t>Blender supports ray-cast method and has it’s implementation built in it’s API.</a:t>
            </a:r>
            <a:endParaRPr b="0" lang="en-US" sz="1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latin typeface="aakar"/>
              </a:rPr>
              <a:t>See references to read more about it.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References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457200" y="2057400"/>
            <a:ext cx="9068760" cy="457200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A big thanks to Blender communitites for their discussions.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  <a:hlinkClick r:id="rId1"/>
              </a:rPr>
              <a:t>Blender Docs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, 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  <a:hlinkClick r:id="rId2"/>
              </a:rPr>
              <a:t>Blender Stack Exchange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, 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  <a:hlinkClick r:id="rId3"/>
              </a:rPr>
              <a:t>Blender Artists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4"/>
              </a:rPr>
              <a:t>Learn openCV blog on face detection and landmark annotation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	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5"/>
              </a:rPr>
              <a:t>towards data science blog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6"/>
              </a:rPr>
              <a:t>Semantic Scholar, a review of current methods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7"/>
              </a:rPr>
              <a:t>Head pose estimation using opencv and dlib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8"/>
              </a:rPr>
              <a:t>Retrieve the depth from the renderer: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9"/>
              </a:rPr>
              <a:t>Retrieve the depth from the renderer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10"/>
              </a:rPr>
              <a:t>Given the camera matrix and the depth you can compute the 3d coordinate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11"/>
              </a:rPr>
              <a:t>Raycast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12"/>
              </a:rPr>
              <a:t>Discussion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 on raycast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Further Ideas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503640" y="227340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The problem of finding the most frontal view can also be viewed as a differential rendering problem.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We need a camera pose that minimizes the difference b/w the current view through it and a general representation of how frontal human view looks like.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1"/>
              </a:rPr>
              <a:t>Pytorch3D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2"/>
              </a:rPr>
              <a:t>Pytorch3D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 supports this type of rendering. I worked with it. However as it is in it’s initial phase, there is a 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3"/>
              </a:rPr>
              <a:t>bug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 reported by me which causes memory overflow due to which I was not able to continue with the experiment.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  <a:hlinkClick r:id="rId4"/>
              </a:rPr>
              <a:t>Pytorch3D tutorials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3640" y="850320"/>
            <a:ext cx="9068760" cy="117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Overview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3640" y="2273400"/>
            <a:ext cx="9068760" cy="362844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Problem statement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Understanding dataset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Setting up development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Blender Mesh setup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Solution chart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Step by Step explanation 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References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My further ideas and analysis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Problem Statement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529200" y="228636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To understand 3D face annotation, it’s easy to derive the relation from 2D face annotation.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2D face annotation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We are given an image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We need to detect the face 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We need to do landmark annotation on detected face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3D face annotation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We are given a mesh with texture. Consider that person in mesh keeps moving, it is not static. 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Since it’s 3D there can be multiple perspective to view the mesh.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1200" spc="-1" strike="noStrike">
                <a:solidFill>
                  <a:srgbClr val="111111"/>
                </a:solidFill>
                <a:latin typeface="aakar"/>
              </a:rPr>
              <a:t>Problem 1 :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 How do you find a camera location so that we can detect a face in the camera view ( a 2D image ) ?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Once we detect face in some camera view, it’s a 2D landmarks annotation problem. 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en-US" sz="1200" spc="-1" strike="noStrike">
                <a:solidFill>
                  <a:srgbClr val="111111"/>
                </a:solidFill>
                <a:latin typeface="aakar"/>
              </a:rPr>
              <a:t>Problem 2 : </a:t>
            </a: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We solve problem 1, than we have landmarks of 2D image, how do you find the 3D correspondances ? </a:t>
            </a:r>
            <a:endParaRPr b="0" lang="en-US" sz="1200" spc="-1" strike="noStrike">
              <a:solidFill>
                <a:srgbClr val="111111"/>
              </a:solidFill>
              <a:latin typeface="Source Sans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Understanding Dataset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529200" y="228636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Source Sans Pro"/>
              </a:rPr>
              <a:t>From </a:t>
            </a:r>
            <a:r>
              <a:rPr b="0" lang="en-US" sz="1800" spc="-1" strike="noStrike">
                <a:solidFill>
                  <a:srgbClr val="000000"/>
                </a:solidFill>
                <a:latin typeface="Source Sans Pro"/>
                <a:hlinkClick r:id="rId1"/>
              </a:rPr>
              <a:t>Wikipedia</a:t>
            </a:r>
            <a:r>
              <a:rPr b="0" lang="en-US" sz="1800" spc="-1" strike="noStrike">
                <a:solidFill>
                  <a:srgbClr val="000000"/>
                </a:solidFill>
                <a:latin typeface="Source Sans Pro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Source Sans Pro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Three-dimensional (3D) models represent a physical body using a collection of points in 3D space, connected by various geometric entities such as triangles, lines, curved surfaces, etc. Being a collection of data (points and other information), 3D models can be created manually, algorithmically (procedural modeling), or by scanning. Their surfaces may be further defined with texture mapping.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akar"/>
              </a:rPr>
              <a:t>In our case, the dataset is a human frames of 3D meshes, just like how 2D frames are but in form of 3D meshes at each frame.</a:t>
            </a:r>
            <a:endParaRPr b="0" lang="en-US" sz="16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akar"/>
              </a:rPr>
              <a:t>A circular view around the mesh looks like the image attached. </a:t>
            </a:r>
            <a:endParaRPr b="0" lang="en-US" sz="16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600" spc="-1" strike="noStrike">
              <a:solidFill>
                <a:srgbClr val="000000"/>
              </a:solidFill>
              <a:latin typeface="Source Sans Pro"/>
            </a:endParaRPr>
          </a:p>
        </p:txBody>
      </p:sp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7541280" y="76680"/>
            <a:ext cx="2437200" cy="2438640"/>
          </a:xfrm>
          <a:prstGeom prst="rect">
            <a:avLst/>
          </a:prstGeom>
          <a:ln w="21600">
            <a:noFill/>
          </a:ln>
        </p:spPr>
      </p:pic>
      <p:pic>
        <p:nvPicPr>
          <p:cNvPr id="93" name="" descr=""/>
          <p:cNvPicPr/>
          <p:nvPr/>
        </p:nvPicPr>
        <p:blipFill>
          <a:blip r:embed="rId3"/>
          <a:stretch/>
        </p:blipFill>
        <p:spPr>
          <a:xfrm>
            <a:off x="5256000" y="4801680"/>
            <a:ext cx="3885120" cy="2186640"/>
          </a:xfrm>
          <a:prstGeom prst="rect">
            <a:avLst/>
          </a:prstGeom>
          <a:ln w="21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Setting up the development Environment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32440" y="228600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To interpret a 2D image, we need an image viewer.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To interpret a 3D mesh, we need a 3D software. 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Our task is to construct a pipeline from human face annotation. A software that supports scripting would be nice.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  <a:hlinkClick r:id="rId2"/>
              </a:rPr>
              <a:t>Blender</a:t>
            </a: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 provides a support for python scripting, as well as it is open-source and free to use. 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Used OpenCV’s implementation for face detection ( DNN as well as Haar Cascade ).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akar"/>
              </a:rPr>
              <a:t>Used Dlib’s facial landmarks annotation support. </a:t>
            </a:r>
            <a:endParaRPr b="0" lang="en-US" sz="1400" spc="-1" strike="noStrike">
              <a:solidFill>
                <a:srgbClr val="000000"/>
              </a:solidFill>
              <a:latin typeface="Source Sans Pro"/>
            </a:endParaRPr>
          </a:p>
        </p:txBody>
      </p:sp>
      <p:pic>
        <p:nvPicPr>
          <p:cNvPr id="96" name="" descr=""/>
          <p:cNvPicPr/>
          <p:nvPr/>
        </p:nvPicPr>
        <p:blipFill>
          <a:blip r:embed="rId3"/>
          <a:stretch/>
        </p:blipFill>
        <p:spPr>
          <a:xfrm>
            <a:off x="2971800" y="5693040"/>
            <a:ext cx="2286000" cy="1869120"/>
          </a:xfrm>
          <a:prstGeom prst="rect">
            <a:avLst/>
          </a:prstGeom>
          <a:ln w="21600">
            <a:noFill/>
          </a:ln>
        </p:spPr>
      </p:pic>
      <p:pic>
        <p:nvPicPr>
          <p:cNvPr id="97" name="" descr=""/>
          <p:cNvPicPr/>
          <p:nvPr/>
        </p:nvPicPr>
        <p:blipFill>
          <a:blip r:embed="rId4"/>
          <a:stretch/>
        </p:blipFill>
        <p:spPr>
          <a:xfrm>
            <a:off x="143280" y="5648040"/>
            <a:ext cx="1914120" cy="1914120"/>
          </a:xfrm>
          <a:prstGeom prst="rect">
            <a:avLst/>
          </a:prstGeom>
          <a:ln w="21600">
            <a:noFill/>
          </a:ln>
        </p:spPr>
      </p:pic>
      <p:pic>
        <p:nvPicPr>
          <p:cNvPr id="98" name="" descr=""/>
          <p:cNvPicPr/>
          <p:nvPr/>
        </p:nvPicPr>
        <p:blipFill>
          <a:blip r:embed="rId5"/>
          <a:stretch/>
        </p:blipFill>
        <p:spPr>
          <a:xfrm>
            <a:off x="5943600" y="5715000"/>
            <a:ext cx="1382040" cy="1828800"/>
          </a:xfrm>
          <a:prstGeom prst="rect">
            <a:avLst/>
          </a:prstGeom>
          <a:ln w="21600">
            <a:noFill/>
          </a:ln>
        </p:spPr>
      </p:pic>
      <p:pic>
        <p:nvPicPr>
          <p:cNvPr id="99" name="" descr=""/>
          <p:cNvPicPr/>
          <p:nvPr/>
        </p:nvPicPr>
        <p:blipFill>
          <a:blip r:embed="rId6"/>
          <a:stretch/>
        </p:blipFill>
        <p:spPr>
          <a:xfrm>
            <a:off x="8001000" y="5963040"/>
            <a:ext cx="1895040" cy="1352160"/>
          </a:xfrm>
          <a:prstGeom prst="rect">
            <a:avLst/>
          </a:prstGeom>
          <a:ln w="21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Blender Mesh Setup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01" name="TextShape 2"/>
          <p:cNvSpPr txBox="1"/>
          <p:nvPr/>
        </p:nvSpPr>
        <p:spPr>
          <a:xfrm>
            <a:off x="303840" y="247212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Setup cameras in a circle around the mesh. 15 degree separation would be good.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A python code similar to this would work. </a:t>
            </a: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Source Sans Pro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rcRect l="0" t="0" r="11233" b="0"/>
          <a:stretch/>
        </p:blipFill>
        <p:spPr>
          <a:xfrm>
            <a:off x="6330960" y="457200"/>
            <a:ext cx="3745800" cy="3538080"/>
          </a:xfrm>
          <a:prstGeom prst="rect">
            <a:avLst/>
          </a:prstGeom>
          <a:ln w="21600">
            <a:noFill/>
          </a:ln>
        </p:spPr>
      </p:pic>
      <p:pic>
        <p:nvPicPr>
          <p:cNvPr id="103" name="" descr=""/>
          <p:cNvPicPr/>
          <p:nvPr/>
        </p:nvPicPr>
        <p:blipFill>
          <a:blip r:embed="rId2"/>
          <a:srcRect l="15879" t="0" r="54625" b="44433"/>
          <a:stretch/>
        </p:blipFill>
        <p:spPr>
          <a:xfrm>
            <a:off x="5715000" y="2971800"/>
            <a:ext cx="4343040" cy="4444920"/>
          </a:xfrm>
          <a:prstGeom prst="rect">
            <a:avLst/>
          </a:prstGeom>
          <a:ln w="21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Solution Chart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0" y="1828800"/>
            <a:ext cx="2514600" cy="685800"/>
          </a:xfrm>
          <a:prstGeom prst="rect">
            <a:avLst/>
          </a:prstGeom>
          <a:solidFill>
            <a:srgbClr val="ffff99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Import mesh in Blender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3200400" y="1828800"/>
            <a:ext cx="2743200" cy="685800"/>
          </a:xfrm>
          <a:prstGeom prst="rect">
            <a:avLst/>
          </a:prstGeom>
          <a:solidFill>
            <a:srgbClr val="ffff99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Get 2D images in all 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cameras perspectives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8001000" y="1828800"/>
            <a:ext cx="2057400" cy="685800"/>
          </a:xfrm>
          <a:prstGeom prst="rect">
            <a:avLst/>
          </a:prstGeom>
          <a:solidFill>
            <a:srgbClr val="ffff99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Find the most frontal 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view in all images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8001000" y="3200400"/>
            <a:ext cx="2057400" cy="685800"/>
          </a:xfrm>
          <a:prstGeom prst="rect">
            <a:avLst/>
          </a:prstGeom>
          <a:solidFill>
            <a:srgbClr val="ffff99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Annotate the face 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landmarks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8001000" y="4800600"/>
            <a:ext cx="2057400" cy="457200"/>
          </a:xfrm>
          <a:prstGeom prst="rect">
            <a:avLst/>
          </a:prstGeom>
          <a:solidFill>
            <a:srgbClr val="ffff99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Backproject to 3D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0" name="CustomShape 7"/>
          <p:cNvSpPr/>
          <p:nvPr/>
        </p:nvSpPr>
        <p:spPr>
          <a:xfrm>
            <a:off x="4800600" y="4800600"/>
            <a:ext cx="2971800" cy="457200"/>
          </a:xfrm>
          <a:prstGeom prst="rect">
            <a:avLst/>
          </a:prstGeom>
          <a:solidFill>
            <a:srgbClr val="ffffa6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Multiview-geometry problem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2286000" y="4800600"/>
            <a:ext cx="2057400" cy="457200"/>
          </a:xfrm>
          <a:prstGeom prst="rect">
            <a:avLst/>
          </a:prstGeom>
          <a:solidFill>
            <a:srgbClr val="b4c7dc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Solve Classically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2" name="CustomShape 9"/>
          <p:cNvSpPr/>
          <p:nvPr/>
        </p:nvSpPr>
        <p:spPr>
          <a:xfrm>
            <a:off x="2286000" y="5486400"/>
            <a:ext cx="2057400" cy="685800"/>
          </a:xfrm>
          <a:prstGeom prst="rect">
            <a:avLst/>
          </a:prstGeom>
          <a:solidFill>
            <a:srgbClr val="b4c7dc"/>
          </a:solidFill>
          <a:ln w="21600">
            <a:solidFill>
              <a:srgbClr val="8080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US" sz="1800" spc="-1" strike="noStrike">
                <a:latin typeface="Arial"/>
              </a:rPr>
              <a:t>Blender Raycast</a:t>
            </a:r>
            <a:endParaRPr b="0" lang="en-US" sz="1800" spc="-1" strike="noStrike">
              <a:latin typeface="Arial"/>
            </a:endParaRPr>
          </a:p>
          <a:p>
            <a:pPr algn="ctr"/>
            <a:r>
              <a:rPr b="0" lang="en-US" sz="1800" spc="-1" strike="noStrike">
                <a:latin typeface="Arial"/>
              </a:rPr>
              <a:t> </a:t>
            </a:r>
            <a:r>
              <a:rPr b="0" lang="en-US" sz="1800" spc="-1" strike="noStrike">
                <a:latin typeface="Arial"/>
              </a:rPr>
              <a:t>method</a:t>
            </a:r>
            <a:endParaRPr b="0" lang="en-US" sz="1800" spc="-1" strike="noStrike">
              <a:latin typeface="Arial"/>
            </a:endParaRPr>
          </a:p>
        </p:txBody>
      </p:sp>
      <p:cxnSp>
        <p:nvCxnSpPr>
          <p:cNvPr id="113" name="Line 10"/>
          <p:cNvCxnSpPr>
            <a:stCxn id="105" idx="3"/>
            <a:endCxn id="106" idx="1"/>
          </p:cNvCxnSpPr>
          <p:nvPr/>
        </p:nvCxnSpPr>
        <p:spPr>
          <a:xfrm>
            <a:off x="2514600" y="2171520"/>
            <a:ext cx="686160" cy="3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14" name="Line 11"/>
          <p:cNvCxnSpPr>
            <a:stCxn id="106" idx="3"/>
            <a:endCxn id="107" idx="1"/>
          </p:cNvCxnSpPr>
          <p:nvPr/>
        </p:nvCxnSpPr>
        <p:spPr>
          <a:xfrm>
            <a:off x="5943600" y="2171520"/>
            <a:ext cx="2057760" cy="3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15" name="Line 12"/>
          <p:cNvCxnSpPr>
            <a:stCxn id="107" idx="2"/>
            <a:endCxn id="108" idx="0"/>
          </p:cNvCxnSpPr>
          <p:nvPr/>
        </p:nvCxnSpPr>
        <p:spPr>
          <a:xfrm>
            <a:off x="9029520" y="2514600"/>
            <a:ext cx="360" cy="6861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16" name="Line 13"/>
          <p:cNvCxnSpPr>
            <a:stCxn id="108" idx="2"/>
            <a:endCxn id="109" idx="0"/>
          </p:cNvCxnSpPr>
          <p:nvPr/>
        </p:nvCxnSpPr>
        <p:spPr>
          <a:xfrm>
            <a:off x="9029520" y="3886200"/>
            <a:ext cx="360" cy="9147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17" name="Line 14"/>
          <p:cNvCxnSpPr>
            <a:stCxn id="110" idx="1"/>
            <a:endCxn id="111" idx="3"/>
          </p:cNvCxnSpPr>
          <p:nvPr/>
        </p:nvCxnSpPr>
        <p:spPr>
          <a:xfrm flipH="1">
            <a:off x="4343400" y="5029200"/>
            <a:ext cx="457560" cy="3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18" name="Line 15"/>
          <p:cNvCxnSpPr>
            <a:stCxn id="110" idx="1"/>
            <a:endCxn id="112" idx="3"/>
          </p:cNvCxnSpPr>
          <p:nvPr/>
        </p:nvCxnSpPr>
        <p:spPr>
          <a:xfrm flipH="1">
            <a:off x="4343400" y="5029200"/>
            <a:ext cx="457560" cy="80028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pic>
        <p:nvPicPr>
          <p:cNvPr id="119" name="" descr=""/>
          <p:cNvPicPr/>
          <p:nvPr/>
        </p:nvPicPr>
        <p:blipFill>
          <a:blip r:embed="rId1"/>
          <a:stretch/>
        </p:blipFill>
        <p:spPr>
          <a:xfrm>
            <a:off x="3184200" y="2591280"/>
            <a:ext cx="2302200" cy="1294920"/>
          </a:xfrm>
          <a:prstGeom prst="rect">
            <a:avLst/>
          </a:prstGeom>
          <a:ln w="21600">
            <a:noFill/>
          </a:ln>
        </p:spPr>
      </p:pic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0" y="5919840"/>
            <a:ext cx="2057400" cy="1642320"/>
          </a:xfrm>
          <a:prstGeom prst="rect">
            <a:avLst/>
          </a:prstGeom>
          <a:ln w="21600">
            <a:noFill/>
          </a:ln>
        </p:spPr>
      </p:pic>
      <p:cxnSp>
        <p:nvCxnSpPr>
          <p:cNvPr id="121" name="Line 16"/>
          <p:cNvCxnSpPr>
            <a:stCxn id="109" idx="1"/>
            <a:endCxn id="110" idx="3"/>
          </p:cNvCxnSpPr>
          <p:nvPr/>
        </p:nvCxnSpPr>
        <p:spPr>
          <a:xfrm flipH="1">
            <a:off x="7772400" y="5029200"/>
            <a:ext cx="228960" cy="3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pic>
        <p:nvPicPr>
          <p:cNvPr id="122" name="" descr=""/>
          <p:cNvPicPr/>
          <p:nvPr/>
        </p:nvPicPr>
        <p:blipFill>
          <a:blip r:embed="rId3"/>
          <a:srcRect l="19175" t="9465" r="20205" b="14749"/>
          <a:stretch/>
        </p:blipFill>
        <p:spPr>
          <a:xfrm>
            <a:off x="0" y="3429360"/>
            <a:ext cx="1371240" cy="1828440"/>
          </a:xfrm>
          <a:prstGeom prst="rect">
            <a:avLst/>
          </a:prstGeom>
          <a:ln w="21600">
            <a:noFill/>
          </a:ln>
        </p:spPr>
      </p:pic>
      <p:cxnSp>
        <p:nvCxnSpPr>
          <p:cNvPr id="123" name="Line 17"/>
          <p:cNvCxnSpPr>
            <a:stCxn id="106" idx="3"/>
            <a:endCxn id="119" idx="3"/>
          </p:cNvCxnSpPr>
          <p:nvPr/>
        </p:nvCxnSpPr>
        <p:spPr>
          <a:xfrm flipH="1">
            <a:off x="5486400" y="2171520"/>
            <a:ext cx="457560" cy="1067400"/>
          </a:xfrm>
          <a:prstGeom prst="bentConnector3">
            <a:avLst/>
          </a:prstGeom>
          <a:ln w="21600">
            <a:solidFill>
              <a:srgbClr val="808080"/>
            </a:solidFill>
            <a:round/>
          </a:ln>
        </p:spPr>
      </p:cxnSp>
      <p:cxnSp>
        <p:nvCxnSpPr>
          <p:cNvPr id="124" name="Line 18"/>
          <p:cNvCxnSpPr>
            <a:stCxn id="111" idx="1"/>
            <a:endCxn id="122" idx="3"/>
          </p:cNvCxnSpPr>
          <p:nvPr/>
        </p:nvCxnSpPr>
        <p:spPr>
          <a:xfrm flipH="1" flipV="1">
            <a:off x="1371240" y="4343400"/>
            <a:ext cx="915120" cy="68616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  <p:cxnSp>
        <p:nvCxnSpPr>
          <p:cNvPr id="125" name="Line 19"/>
          <p:cNvCxnSpPr>
            <a:stCxn id="112" idx="1"/>
            <a:endCxn id="120" idx="0"/>
          </p:cNvCxnSpPr>
          <p:nvPr/>
        </p:nvCxnSpPr>
        <p:spPr>
          <a:xfrm flipH="1">
            <a:off x="1028520" y="5829120"/>
            <a:ext cx="1257840" cy="91080"/>
          </a:xfrm>
          <a:prstGeom prst="straightConnector1">
            <a:avLst/>
          </a:prstGeom>
          <a:ln w="21600">
            <a:solidFill>
              <a:srgbClr val="808080"/>
            </a:solidFill>
            <a:round/>
            <a:tailEnd len="med" type="triangle" w="med"/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Step 1 : </a:t>
            </a:r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Import mesh in Blender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457200" y="2286000"/>
            <a:ext cx="9068760" cy="438588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Write a generic python script that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Setup scene, camera, lights, parameters, etc.</a:t>
            </a:r>
            <a:endParaRPr b="0" lang="en-US" sz="1200" spc="-1" strike="noStrike">
              <a:solidFill>
                <a:srgbClr val="111111"/>
              </a:solidFill>
              <a:latin typeface="aakar"/>
            </a:endParaRPr>
          </a:p>
          <a:p>
            <a:pPr lvl="1" marL="864000" indent="-324000">
              <a:spcAft>
                <a:spcPts val="1134"/>
              </a:spcAft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111111"/>
                </a:solidFill>
                <a:latin typeface="aakar"/>
              </a:rPr>
              <a:t>Renders the view in every camera perspective</a:t>
            </a:r>
            <a:endParaRPr b="0" lang="en-US" sz="1200" spc="-1" strike="noStrike">
              <a:solidFill>
                <a:srgbClr val="111111"/>
              </a:solidFill>
              <a:latin typeface="aakar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3640" y="805320"/>
            <a:ext cx="9068760" cy="12625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r>
              <a:rPr b="0" lang="en-US" sz="3200" spc="-1" strike="noStrike">
                <a:solidFill>
                  <a:srgbClr val="3399ff"/>
                </a:solidFill>
                <a:latin typeface="Source Sans Pro"/>
              </a:rPr>
              <a:t>Step 2 : Find the most frontal image</a:t>
            </a:r>
            <a:endParaRPr b="0" lang="en-US" sz="3200" spc="-1" strike="noStrike">
              <a:solidFill>
                <a:srgbClr val="3399ff"/>
              </a:solidFill>
              <a:latin typeface="Source Sans Pro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503640" y="2273400"/>
            <a:ext cx="7268760" cy="3441600"/>
          </a:xfrm>
          <a:prstGeom prst="rect">
            <a:avLst/>
          </a:prstGeom>
          <a:noFill/>
          <a:ln>
            <a:solidFill>
              <a:srgbClr val="666666"/>
            </a:solidFill>
          </a:ln>
        </p:spPr>
        <p:txBody>
          <a:bodyPr lIns="0" rIns="0" tIns="0" bIns="0">
            <a:noAutofit/>
          </a:bodyPr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Given : 24 images ( if camera at 15 degree separations )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Detect face in the images using either **openCV’s haar Cascade detector or DNN detector.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Prepare the list of images that have face detected.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  <a:p>
            <a:pPr marL="432000" indent="-324000">
              <a:spcAft>
                <a:spcPts val="141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Now choose the central image in the sequence. It is the most central view ( or 2</a:t>
            </a:r>
            <a:r>
              <a:rPr b="0" lang="en-US" sz="1200" spc="-1" strike="noStrike" baseline="14000000">
                <a:solidFill>
                  <a:srgbClr val="000000"/>
                </a:solidFill>
                <a:latin typeface="aakar"/>
              </a:rPr>
              <a:t>nd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 most central view which also works fine for us due to quite less separation b/w cameras. We can reduce cameras separation from 15degrees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	</a:t>
            </a:r>
            <a:r>
              <a:rPr b="0" lang="en-US" sz="1200" spc="-1" strike="noStrike">
                <a:solidFill>
                  <a:srgbClr val="000000"/>
                </a:solidFill>
                <a:latin typeface="aakar"/>
              </a:rPr>
              <a:t>to 10 degrees ) </a:t>
            </a:r>
            <a:endParaRPr b="0" lang="en-US" sz="1200" spc="-1" strike="noStrike">
              <a:solidFill>
                <a:srgbClr val="000000"/>
              </a:solidFill>
              <a:latin typeface="aakar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1"/>
          <a:stretch/>
        </p:blipFill>
        <p:spPr>
          <a:xfrm>
            <a:off x="7756200" y="2134080"/>
            <a:ext cx="2302200" cy="1294920"/>
          </a:xfrm>
          <a:prstGeom prst="rect">
            <a:avLst/>
          </a:prstGeom>
          <a:ln w="21600">
            <a:noFill/>
          </a:ln>
        </p:spPr>
      </p:pic>
      <p:sp>
        <p:nvSpPr>
          <p:cNvPr id="131" name="TextShape 3"/>
          <p:cNvSpPr txBox="1"/>
          <p:nvPr/>
        </p:nvSpPr>
        <p:spPr>
          <a:xfrm>
            <a:off x="457200" y="5715000"/>
            <a:ext cx="7543800" cy="703800"/>
          </a:xfrm>
          <a:prstGeom prst="rect">
            <a:avLst/>
          </a:prstGeom>
          <a:noFill/>
          <a:ln w="21600">
            <a:noFill/>
          </a:ln>
        </p:spPr>
        <p:txBody>
          <a:bodyPr lIns="90000" rIns="90000" tIns="45000" bIns="45000">
            <a:noAutofit/>
          </a:bodyPr>
          <a:p>
            <a:r>
              <a:rPr b="0" lang="en-US" sz="1200" spc="-1" strike="noStrike">
                <a:latin typeface="AnjaliOldLipi"/>
              </a:rPr>
              <a:t>** I found that choosing weak detector is better for us I.e openCV’s Haar Cascade method is better from the dnn’s one. It is because the dnn model has a strong affinity to detect face even if only partial view is present. We want to reject those cases. </a:t>
            </a:r>
            <a:endParaRPr b="0" lang="en-US" sz="1200" spc="-1" strike="noStrike">
              <a:latin typeface="AnjaliOldLip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</TotalTime>
  <Application>LibreOffice/6.4.6.2$Linux_X86_64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2021-04-16T12:38:34Z</dcterms:created>
  <dc:creator/>
  <dc:description>Background design by Yun Chao Xu. Template implementation by Xin Li.
2012/11/1</dc:description>
  <cp:keywords>Apache OpenOffice business</cp:keywords>
  <dc:language>en-US</dc:language>
  <cp:lastModifiedBy/>
  <dcterms:modified xsi:type="dcterms:W3CDTF">2021-04-16T14:17:53Z</dcterms:modified>
  <cp:revision>8</cp:revision>
  <dc:subject>Blue Curves</dc:subject>
  <dc:title>Xinxinli Blue Curves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icense">
    <vt:lpwstr>BSD (http://templates.services.openoffice.org/bsd-license)</vt:lpwstr>
  </property>
</Properties>
</file>